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handoutMasterIdLst>
    <p:handoutMasterId r:id="rId228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301" r:id="rId55"/>
    <p:sldId id="300" r:id="rId56"/>
    <p:sldId id="303" r:id="rId57"/>
    <p:sldId id="306" r:id="rId58"/>
    <p:sldId id="307" r:id="rId59"/>
    <p:sldId id="304" r:id="rId60"/>
    <p:sldId id="309" r:id="rId61"/>
    <p:sldId id="310" r:id="rId62"/>
    <p:sldId id="311" r:id="rId63"/>
    <p:sldId id="312" r:id="rId64"/>
    <p:sldId id="279" r:id="rId65"/>
    <p:sldId id="280" r:id="rId66"/>
    <p:sldId id="282" r:id="rId67"/>
    <p:sldId id="283" r:id="rId68"/>
    <p:sldId id="281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2" r:id="rId77"/>
    <p:sldId id="291" r:id="rId78"/>
    <p:sldId id="293" r:id="rId79"/>
    <p:sldId id="318" r:id="rId80"/>
    <p:sldId id="319" r:id="rId81"/>
    <p:sldId id="320" r:id="rId82"/>
    <p:sldId id="321" r:id="rId83"/>
    <p:sldId id="322" r:id="rId84"/>
    <p:sldId id="487" r:id="rId85"/>
    <p:sldId id="488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4" r:id="rId96"/>
    <p:sldId id="335" r:id="rId97"/>
    <p:sldId id="336" r:id="rId98"/>
    <p:sldId id="337" r:id="rId99"/>
    <p:sldId id="333" r:id="rId100"/>
    <p:sldId id="332" r:id="rId101"/>
    <p:sldId id="338" r:id="rId102"/>
    <p:sldId id="342" r:id="rId103"/>
    <p:sldId id="459" r:id="rId104"/>
    <p:sldId id="340" r:id="rId105"/>
    <p:sldId id="341" r:id="rId106"/>
    <p:sldId id="343" r:id="rId107"/>
    <p:sldId id="344" r:id="rId108"/>
    <p:sldId id="345" r:id="rId109"/>
    <p:sldId id="456" r:id="rId110"/>
    <p:sldId id="457" r:id="rId111"/>
    <p:sldId id="458" r:id="rId112"/>
    <p:sldId id="346" r:id="rId113"/>
    <p:sldId id="347" r:id="rId114"/>
    <p:sldId id="348" r:id="rId115"/>
    <p:sldId id="349" r:id="rId116"/>
    <p:sldId id="350" r:id="rId117"/>
    <p:sldId id="362" r:id="rId118"/>
    <p:sldId id="355" r:id="rId119"/>
    <p:sldId id="351" r:id="rId120"/>
    <p:sldId id="352" r:id="rId121"/>
    <p:sldId id="353" r:id="rId122"/>
    <p:sldId id="354" r:id="rId123"/>
    <p:sldId id="356" r:id="rId124"/>
    <p:sldId id="357" r:id="rId125"/>
    <p:sldId id="358" r:id="rId126"/>
    <p:sldId id="359" r:id="rId127"/>
    <p:sldId id="360" r:id="rId128"/>
    <p:sldId id="361" r:id="rId129"/>
    <p:sldId id="363" r:id="rId130"/>
    <p:sldId id="364" r:id="rId131"/>
    <p:sldId id="365" r:id="rId132"/>
    <p:sldId id="366" r:id="rId133"/>
    <p:sldId id="367" r:id="rId134"/>
    <p:sldId id="368" r:id="rId135"/>
    <p:sldId id="369" r:id="rId136"/>
    <p:sldId id="370" r:id="rId137"/>
    <p:sldId id="371" r:id="rId138"/>
    <p:sldId id="372" r:id="rId139"/>
    <p:sldId id="373" r:id="rId140"/>
    <p:sldId id="374" r:id="rId141"/>
    <p:sldId id="376" r:id="rId142"/>
    <p:sldId id="375" r:id="rId143"/>
    <p:sldId id="377" r:id="rId144"/>
    <p:sldId id="461" r:id="rId145"/>
    <p:sldId id="462" r:id="rId146"/>
    <p:sldId id="463" r:id="rId147"/>
    <p:sldId id="464" r:id="rId148"/>
    <p:sldId id="465" r:id="rId149"/>
    <p:sldId id="378" r:id="rId150"/>
    <p:sldId id="379" r:id="rId151"/>
    <p:sldId id="380" r:id="rId152"/>
    <p:sldId id="381" r:id="rId153"/>
    <p:sldId id="382" r:id="rId154"/>
    <p:sldId id="383" r:id="rId155"/>
    <p:sldId id="384" r:id="rId156"/>
    <p:sldId id="385" r:id="rId157"/>
    <p:sldId id="386" r:id="rId158"/>
    <p:sldId id="387" r:id="rId159"/>
    <p:sldId id="388" r:id="rId160"/>
    <p:sldId id="389" r:id="rId161"/>
    <p:sldId id="390" r:id="rId162"/>
    <p:sldId id="391" r:id="rId163"/>
    <p:sldId id="412" r:id="rId164"/>
    <p:sldId id="393" r:id="rId165"/>
    <p:sldId id="394" r:id="rId166"/>
    <p:sldId id="395" r:id="rId167"/>
    <p:sldId id="406" r:id="rId168"/>
    <p:sldId id="396" r:id="rId169"/>
    <p:sldId id="397" r:id="rId170"/>
    <p:sldId id="398" r:id="rId171"/>
    <p:sldId id="399" r:id="rId172"/>
    <p:sldId id="400" r:id="rId173"/>
    <p:sldId id="405" r:id="rId174"/>
    <p:sldId id="407" r:id="rId175"/>
    <p:sldId id="401" r:id="rId176"/>
    <p:sldId id="402" r:id="rId177"/>
    <p:sldId id="403" r:id="rId178"/>
    <p:sldId id="404" r:id="rId179"/>
    <p:sldId id="408" r:id="rId180"/>
    <p:sldId id="409" r:id="rId181"/>
    <p:sldId id="410" r:id="rId182"/>
    <p:sldId id="413" r:id="rId183"/>
    <p:sldId id="414" r:id="rId184"/>
    <p:sldId id="415" r:id="rId185"/>
    <p:sldId id="416" r:id="rId186"/>
    <p:sldId id="417" r:id="rId187"/>
    <p:sldId id="418" r:id="rId188"/>
    <p:sldId id="419" r:id="rId189"/>
    <p:sldId id="420" r:id="rId190"/>
    <p:sldId id="422" r:id="rId191"/>
    <p:sldId id="423" r:id="rId192"/>
    <p:sldId id="424" r:id="rId193"/>
    <p:sldId id="425" r:id="rId194"/>
    <p:sldId id="426" r:id="rId195"/>
    <p:sldId id="427" r:id="rId196"/>
    <p:sldId id="428" r:id="rId197"/>
    <p:sldId id="429" r:id="rId198"/>
    <p:sldId id="430" r:id="rId199"/>
    <p:sldId id="431" r:id="rId200"/>
    <p:sldId id="432" r:id="rId201"/>
    <p:sldId id="433" r:id="rId202"/>
    <p:sldId id="434" r:id="rId203"/>
    <p:sldId id="435" r:id="rId204"/>
    <p:sldId id="436" r:id="rId205"/>
    <p:sldId id="437" r:id="rId206"/>
    <p:sldId id="438" r:id="rId207"/>
    <p:sldId id="439" r:id="rId208"/>
    <p:sldId id="440" r:id="rId209"/>
    <p:sldId id="441" r:id="rId210"/>
    <p:sldId id="444" r:id="rId211"/>
    <p:sldId id="449" r:id="rId212"/>
    <p:sldId id="442" r:id="rId213"/>
    <p:sldId id="447" r:id="rId214"/>
    <p:sldId id="450" r:id="rId215"/>
    <p:sldId id="443" r:id="rId216"/>
    <p:sldId id="448" r:id="rId217"/>
    <p:sldId id="451" r:id="rId218"/>
    <p:sldId id="466" r:id="rId219"/>
    <p:sldId id="467" r:id="rId220"/>
    <p:sldId id="468" r:id="rId221"/>
    <p:sldId id="469" r:id="rId222"/>
    <p:sldId id="470" r:id="rId223"/>
    <p:sldId id="471" r:id="rId224"/>
    <p:sldId id="472" r:id="rId225"/>
    <p:sldId id="473" r:id="rId2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282"/>
            <p14:sldId id="283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</p14:sldIdLst>
        </p14:section>
        <p14:section name="function" id="{E627E460-E783-487D-AF7D-73533C510530}">
          <p14:sldIdLst>
            <p14:sldId id="348"/>
            <p14:sldId id="349"/>
            <p14:sldId id="350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69" d="100"/>
          <a:sy n="69" d="100"/>
        </p:scale>
        <p:origin x="1208" y="76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13:A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3573016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en-US" altLang="zh-TW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可以幫我們執行特定次數的相同程式碼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I 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I 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818323"/>
            <a:ext cx="4938844" cy="396971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輸出</a:t>
            </a:r>
            <a:r>
              <a:rPr lang="en-US" altLang="zh-TW" sz="3200" dirty="0"/>
              <a:t>100</a:t>
            </a:r>
            <a:r>
              <a:rPr lang="zh-TW" altLang="en-US" sz="3200" dirty="0"/>
              <a:t>這筆資料輸出</a:t>
            </a:r>
            <a:r>
              <a:rPr lang="en-US" altLang="zh-TW" sz="3200" dirty="0"/>
              <a:t>100</a:t>
            </a:r>
            <a:r>
              <a:rPr lang="zh-TW" altLang="en-US" sz="3200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2: </a:t>
            </a:r>
            <a:r>
              <a:rPr lang="zh-TW" altLang="en-US" sz="3200" dirty="0"/>
              <a:t>輸出</a:t>
            </a:r>
            <a:r>
              <a:rPr lang="en-US" altLang="zh-TW" sz="3200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17:</a:t>
            </a: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en-US" altLang="zh-TW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跟 </a:t>
            </a:r>
            <a:r>
              <a:rPr lang="en-US" altLang="zh-TW" dirty="0"/>
              <a:t>For </a:t>
            </a:r>
            <a:r>
              <a:rPr lang="zh-TW" altLang="en-US" dirty="0"/>
              <a:t>都可使用的中斷指令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dirty="0"/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continue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continue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en-US" altLang="zh-TW" dirty="0"/>
              <a:t>Function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基本語法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FunctionName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parms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en-US" altLang="zh-TW" dirty="0" err="1">
                <a:solidFill>
                  <a:srgbClr val="FF0000"/>
                </a:solidFill>
              </a:rPr>
              <a:t>parms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#if your code need to return some result you can callback some variable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231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基本語法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FunctionName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parms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en-US" altLang="zh-TW" dirty="0" err="1">
                <a:solidFill>
                  <a:srgbClr val="FF0000"/>
                </a:solidFill>
              </a:rPr>
              <a:t>parms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#if your code need to return some result you can callback some variable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若要有預設值，可在參數給予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傳統</a:t>
            </a:r>
            <a:r>
              <a:rPr lang="en-US" altLang="zh-TW" dirty="0"/>
              <a:t>: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函示化</a:t>
            </a:r>
            <a:r>
              <a:rPr lang="en-US" altLang="zh-TW" dirty="0"/>
              <a:t>: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br>
              <a:rPr lang="en-US" altLang="zh-TW" dirty="0">
                <a:solidFill>
                  <a:srgbClr val="FF0000"/>
                </a:solidFill>
              </a:rPr>
            </a:b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16:</a:t>
            </a: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17:</a:t>
            </a:r>
            <a:r>
              <a:rPr lang="zh-TW" altLang="en-US" dirty="0"/>
              <a:t>輸入兩數，請輸出最大公因數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輸入一數，輸出最大公因數，以及最小公倍數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何謂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如何拿取</a:t>
            </a:r>
            <a:r>
              <a:rPr lang="en-US" altLang="zh-TW" dirty="0"/>
              <a:t>List</a:t>
            </a:r>
            <a:r>
              <a:rPr lang="zh-TW" altLang="en-US" dirty="0"/>
              <a:t>資料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加入資料到</a:t>
            </a:r>
            <a:r>
              <a:rPr lang="en-US" altLang="zh-TW" dirty="0" err="1"/>
              <a:t>List.append</a:t>
            </a:r>
            <a:r>
              <a:rPr lang="en-US" altLang="zh-TW" dirty="0"/>
              <a:t> (</a:t>
            </a:r>
            <a:r>
              <a:rPr lang="zh-TW" altLang="en-US" dirty="0"/>
              <a:t>資料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插入資料 </a:t>
            </a:r>
            <a:r>
              <a:rPr lang="en-US" altLang="zh-TW" dirty="0" err="1"/>
              <a:t>List.insert</a:t>
            </a:r>
            <a:r>
              <a:rPr lang="en-US" altLang="zh-TW" dirty="0"/>
              <a:t>(</a:t>
            </a:r>
            <a:r>
              <a:rPr lang="zh-TW" altLang="en-US" dirty="0"/>
              <a:t>位置，資料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移除資料到 </a:t>
            </a:r>
            <a:r>
              <a:rPr lang="en-US" altLang="zh-TW" dirty="0" err="1"/>
              <a:t>List.pop</a:t>
            </a:r>
            <a:r>
              <a:rPr lang="en-US" altLang="zh-TW" dirty="0"/>
              <a:t>(</a:t>
            </a:r>
            <a:r>
              <a:rPr lang="zh-TW" altLang="en-US" dirty="0"/>
              <a:t>位置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排序資料 </a:t>
            </a:r>
            <a:r>
              <a:rPr lang="en-US" altLang="zh-TW" dirty="0" err="1"/>
              <a:t>List.sort</a:t>
            </a:r>
            <a:r>
              <a:rPr lang="en-US" altLang="zh-TW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排序資料，</a:t>
            </a:r>
            <a:r>
              <a:rPr lang="en-US" altLang="zh-TW" dirty="0" err="1"/>
              <a:t>List.sort</a:t>
            </a:r>
            <a:r>
              <a:rPr lang="en-US" altLang="zh-TW" dirty="0"/>
              <a:t>(</a:t>
            </a:r>
            <a:r>
              <a:rPr lang="zh-TW" altLang="en-US" dirty="0"/>
              <a:t>是否反轉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0" y="1772816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有些題目我們會需要使用多維陣列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如何宣告二維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20:OX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lstrip</a:t>
            </a:r>
            <a:r>
              <a:rPr lang="zh-TW" altLang="en-US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rstrip</a:t>
            </a:r>
            <a:r>
              <a:rPr lang="zh-TW" altLang="en-US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strip</a:t>
            </a:r>
            <a:r>
              <a:rPr lang="zh-TW" altLang="en-US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為何要做這個動作呢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replace(A,B) </a:t>
            </a:r>
            <a:r>
              <a:rPr lang="zh-TW" altLang="en-US" dirty="0"/>
              <a:t>將字串裡所有</a:t>
            </a:r>
            <a:r>
              <a:rPr lang="en-US" altLang="zh-TW" dirty="0"/>
              <a:t>A</a:t>
            </a:r>
            <a:r>
              <a:rPr lang="zh-TW" altLang="en-US" dirty="0"/>
              <a:t>替換成</a:t>
            </a:r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split(</a:t>
            </a:r>
            <a:r>
              <a:rPr lang="en-US" altLang="zh-TW" dirty="0" err="1"/>
              <a:t>reg</a:t>
            </a:r>
            <a:r>
              <a:rPr lang="en-US" altLang="zh-TW" dirty="0"/>
              <a:t>) </a:t>
            </a:r>
            <a:r>
              <a:rPr lang="zh-TW" altLang="en-US" dirty="0"/>
              <a:t>以特定文字分割字串成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7687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join(list) </a:t>
            </a:r>
            <a:r>
              <a:rPr lang="zh-TW" altLang="en-US" dirty="0"/>
              <a:t>以特定文字當間隔將</a:t>
            </a:r>
            <a:r>
              <a:rPr lang="en-US" altLang="zh-TW" dirty="0"/>
              <a:t>List</a:t>
            </a:r>
            <a:r>
              <a:rPr lang="zh-TW" altLang="en-US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21: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難題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如何宣告</a:t>
            </a:r>
            <a:r>
              <a:rPr lang="en-US" altLang="zh-TW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為何要使用</a:t>
            </a:r>
            <a:r>
              <a:rPr lang="en-US" altLang="zh-TW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如何宣告</a:t>
            </a:r>
            <a:r>
              <a:rPr lang="en-US" altLang="zh-TW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新增元素</a:t>
            </a:r>
            <a:r>
              <a:rPr lang="en-US" altLang="zh-TW" dirty="0"/>
              <a:t>add(</a:t>
            </a:r>
            <a:r>
              <a:rPr lang="zh-TW" altLang="en-US" dirty="0"/>
              <a:t>資料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移除元素</a:t>
            </a:r>
            <a:r>
              <a:rPr lang="en-US" altLang="zh-TW" dirty="0"/>
              <a:t>remove (</a:t>
            </a:r>
            <a:r>
              <a:rPr lang="zh-TW" altLang="en-US" dirty="0"/>
              <a:t>資料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猜測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23:</a:t>
            </a:r>
            <a:r>
              <a:rPr lang="zh-TW" altLang="en-US" dirty="0"/>
              <a:t>請時做一下操作，並使用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如何宣告</a:t>
            </a:r>
            <a:r>
              <a:rPr lang="en-US" altLang="zh-TW" dirty="0" err="1"/>
              <a:t>dict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猜測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輸入人名，以及他的年紀，求在這個年紀有多少人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:</a:t>
            </a:r>
            <a:r>
              <a:rPr lang="zh-TW" altLang="en-US" dirty="0"/>
              <a:t>撲克牌</a:t>
            </a:r>
            <a:r>
              <a:rPr lang="en-US" altLang="zh-TW" dirty="0"/>
              <a:t>A=1 J=10 Q=12 K=13</a:t>
            </a:r>
            <a:br>
              <a:rPr lang="en-US" altLang="zh-TW" dirty="0"/>
            </a:br>
            <a:r>
              <a:rPr lang="zh-TW" altLang="en-US" dirty="0"/>
              <a:t>請使用</a:t>
            </a:r>
            <a:r>
              <a:rPr lang="en-US" altLang="zh-TW" dirty="0" err="1"/>
              <a:t>dict</a:t>
            </a:r>
            <a:r>
              <a:rPr lang="zh-TW" altLang="en-US" dirty="0"/>
              <a:t>建立一個對照表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常用符號介紹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:BMI</a:t>
            </a:r>
            <a:r>
              <a:rPr lang="zh-TW" altLang="en-US" sz="4000" dirty="0"/>
              <a:t>的流程圖</a:t>
            </a:r>
            <a:endParaRPr lang="en-US" altLang="zh-TW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</a:t>
            </a:r>
            <a:r>
              <a:rPr lang="zh-TW" altLang="en-US" sz="4000" dirty="0"/>
              <a:t>若要儲存圖檔，</a:t>
            </a:r>
            <a:r>
              <a:rPr lang="en-US" altLang="zh-TW" sz="4000" dirty="0"/>
              <a:t>export</a:t>
            </a:r>
            <a:r>
              <a:rPr lang="zh-TW" altLang="en-US" sz="4000" dirty="0"/>
              <a:t> </a:t>
            </a:r>
            <a:r>
              <a:rPr lang="en-US" altLang="zh-TW" sz="4000" dirty="0"/>
              <a:t>as </a:t>
            </a:r>
            <a:r>
              <a:rPr lang="zh-TW" altLang="en-US" sz="4000" dirty="0"/>
              <a:t>你要的格式</a:t>
            </a:r>
            <a:endParaRPr lang="en-US" altLang="zh-TW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:BMI</a:t>
            </a:r>
            <a:r>
              <a:rPr lang="zh-TW" altLang="en-US" sz="4000" dirty="0"/>
              <a:t>的流程圖</a:t>
            </a:r>
            <a:endParaRPr lang="en-US" altLang="zh-TW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24:</a:t>
            </a:r>
            <a:r>
              <a:rPr lang="zh-TW" altLang="en-US" dirty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練習</a:t>
            </a:r>
            <a:r>
              <a:rPr lang="en-US" altLang="zh-TW" sz="2400" dirty="0"/>
              <a:t>25:</a:t>
            </a:r>
            <a:r>
              <a:rPr lang="zh-TW" altLang="en-US" sz="2400" dirty="0"/>
              <a:t>給予三個邊長，求是何種三角形 ，</a:t>
            </a:r>
            <a:r>
              <a:rPr lang="zh-TW" altLang="en-US" sz="2400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26:A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r>
              <a:rPr lang="zh-TW" altLang="en-US" sz="4000" dirty="0"/>
              <a:t>今天小明出去玩，媽媽給他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元，但小明不喜歡太多零錢，如何跟媽媽拿最少零錢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28: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29: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30: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/>
              <a:t>Input/Output/Variable</a:t>
            </a:r>
            <a:br>
              <a:rPr lang="en-US" altLang="zh-TW" sz="5400"/>
            </a:br>
            <a:r>
              <a:rPr lang="en-US" altLang="zh-TW" sz="5400"/>
              <a:t> </a:t>
            </a:r>
            <a:br>
              <a:rPr lang="en-US" altLang="zh-TW" sz="5400"/>
            </a:br>
            <a:r>
              <a:rPr lang="en-US" altLang="zh-TW" sz="540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Print-2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如何在一行，列出多筆資料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列印出自己的學號</a:t>
            </a:r>
            <a:r>
              <a:rPr lang="en-US" altLang="zh-TW" dirty="0"/>
              <a:t>+7</a:t>
            </a:r>
          </a:p>
          <a:p>
            <a:pPr marL="0" indent="0">
              <a:buNone/>
            </a:pPr>
            <a:r>
              <a:rPr lang="zh-TW" altLang="en-US" dirty="0"/>
              <a:t>列印出自己的年紀*</a:t>
            </a:r>
            <a:r>
              <a:rPr lang="en-US" altLang="zh-TW" dirty="0"/>
              <a:t>3.14</a:t>
            </a:r>
          </a:p>
          <a:p>
            <a:pPr marL="0" indent="0">
              <a:buNone/>
            </a:pPr>
            <a:r>
              <a:rPr lang="zh-TW" altLang="en-US" dirty="0"/>
              <a:t>列印出自己的姓名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     </a:t>
            </a:r>
          </a:p>
          <a:p>
            <a:pPr marL="0" indent="0">
              <a:buNone/>
            </a:pPr>
            <a:r>
              <a:rPr lang="zh-TW" altLang="en-US" dirty="0"/>
              <a:t>我的學號</a:t>
            </a:r>
            <a:r>
              <a:rPr lang="en-US" altLang="zh-TW" dirty="0"/>
              <a:t>:1030012345</a:t>
            </a:r>
          </a:p>
          <a:p>
            <a:pPr marL="0" indent="0">
              <a:buNone/>
            </a:pPr>
            <a:r>
              <a:rPr lang="zh-TW" altLang="en-US" dirty="0"/>
              <a:t>年紀</a:t>
            </a:r>
            <a:r>
              <a:rPr lang="en-US" altLang="zh-TW" dirty="0"/>
              <a:t>:25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:Chino 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</a:p>
          <a:p>
            <a:pPr marL="0" indent="0">
              <a:buNone/>
            </a:pPr>
            <a:r>
              <a:rPr lang="en-US" altLang="zh-TW" dirty="0"/>
              <a:t>Chino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/>
              <a:t>讓程式利用名稱知道使用者要調用的對象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存儲數據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除</a:t>
            </a:r>
            <a:r>
              <a:rPr lang="zh-TW" altLang="en-US" dirty="0">
                <a:solidFill>
                  <a:srgbClr val="FF0000"/>
                </a:solidFill>
              </a:rPr>
              <a:t>關鍵字名稱</a:t>
            </a:r>
            <a:r>
              <a:rPr lang="zh-TW" altLang="en-US" dirty="0"/>
              <a:t>以外皆可成為變數名稱</a:t>
            </a:r>
            <a:endParaRPr lang="en-US" altLang="zh-TW" dirty="0"/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基礎資料型別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整數</a:t>
            </a:r>
            <a:r>
              <a:rPr lang="en-US" altLang="zh-TW" dirty="0"/>
              <a:t>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單倍精度浮點數</a:t>
            </a:r>
            <a:r>
              <a:rPr lang="en-US" altLang="zh-TW" dirty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文字</a:t>
            </a:r>
            <a:r>
              <a:rPr lang="en-US" altLang="zh-TW" dirty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布林</a:t>
            </a:r>
            <a:r>
              <a:rPr lang="en-US" altLang="zh-TW" dirty="0"/>
              <a:t>(</a:t>
            </a:r>
            <a:r>
              <a:rPr lang="en-US" altLang="zh-TW" dirty="0" err="1"/>
              <a:t>boolean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Type:</a:t>
            </a:r>
            <a:r>
              <a:rPr lang="zh-TW" altLang="en-US" b="1" dirty="0"/>
              <a:t>判斷型態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隨機取三個名稱的變數</a:t>
            </a:r>
            <a:r>
              <a:rPr lang="en-US" altLang="zh-TW" dirty="0"/>
              <a:t>(1.1,True,HelloWorld)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變數設定方法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/>
              <a:t> = 1.1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HelloWorld,True,1.1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嘗試看看</a:t>
            </a:r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可以讓使用者自</a:t>
            </a:r>
            <a:r>
              <a:rPr lang="zh-TW" altLang="en-US" dirty="0">
                <a:solidFill>
                  <a:srgbClr val="FF0000"/>
                </a:solidFill>
              </a:rPr>
              <a:t>定義數值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以字串型別從鍵盤讀取資料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如何基礎使用</a:t>
            </a: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常見的錯誤想法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轉型技巧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重點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/>
              <a:t>輸入三個變數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分別給予他們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1.1</a:t>
            </a:r>
            <a:r>
              <a:rPr lang="zh-TW" altLang="en-US" dirty="0"/>
              <a:t> </a:t>
            </a:r>
            <a:r>
              <a:rPr lang="en-US" altLang="zh-TW" dirty="0"/>
              <a:t>True “Hello World”</a:t>
            </a: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然後幫我轉型後，分別使用</a:t>
            </a:r>
            <a:r>
              <a:rPr lang="en-US" altLang="zh-TW" dirty="0"/>
              <a:t>type</a:t>
            </a:r>
            <a:r>
              <a:rPr lang="zh-TW" altLang="en-US" dirty="0"/>
              <a:t>印出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Output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find()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find() VS</a:t>
            </a:r>
            <a:r>
              <a:rPr lang="zh-TW" altLang="en-US" dirty="0"/>
              <a:t> </a:t>
            </a: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4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輸入一個字串</a:t>
            </a:r>
            <a:r>
              <a:rPr lang="en-US" altLang="zh-TW" dirty="0"/>
              <a:t>(hello chino How are you)</a:t>
            </a:r>
          </a:p>
          <a:p>
            <a:pPr marL="0" indent="0">
              <a:buNone/>
            </a:pPr>
            <a:r>
              <a:rPr lang="zh-TW" altLang="en-US" dirty="0"/>
              <a:t>分別輸出，全部大寫，全部小寫，字首大寫，以及幫我找尋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</a:t>
            </a:r>
            <a:r>
              <a:rPr lang="zh-TW" altLang="en-US" dirty="0">
                <a:solidFill>
                  <a:srgbClr val="FF0000"/>
                </a:solidFill>
              </a:rPr>
              <a:t>明</a:t>
            </a:r>
            <a:r>
              <a:rPr lang="zh-TW" altLang="en-US" dirty="0"/>
              <a:t>去買菜，媽媽給他</a:t>
            </a:r>
            <a:r>
              <a:rPr lang="en-US" altLang="zh-TW" dirty="0"/>
              <a:t>x</a:t>
            </a:r>
            <a:r>
              <a:rPr lang="zh-TW" altLang="en-US" dirty="0"/>
              <a:t>元，並告訴她能買多少就買多少，菜販跟小明說一斤</a:t>
            </a:r>
            <a:r>
              <a:rPr lang="en-US" altLang="zh-TW" dirty="0"/>
              <a:t>y</a:t>
            </a:r>
            <a:r>
              <a:rPr lang="zh-TW" altLang="en-US" dirty="0"/>
              <a:t>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請問小名最後買了幾斤，剩多少錢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933056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哪個會是對的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大於小於應用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7:</a:t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字母序</a:t>
            </a:r>
            <a:r>
              <a:rPr lang="en-US" altLang="zh-TW" dirty="0"/>
              <a:t>(ASCII)</a:t>
            </a: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基本打法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基本打法</a:t>
            </a:r>
            <a:r>
              <a:rPr lang="en-US" altLang="zh-TW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基本打法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特殊要求</a:t>
            </a:r>
            <a:r>
              <a:rPr lang="en-US" altLang="zh-TW" dirty="0"/>
              <a:t>:</a:t>
            </a:r>
            <a:r>
              <a:rPr lang="zh-TW" altLang="en-US" dirty="0"/>
              <a:t>小數經度控制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小數技巧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由於計算機再小數上有誤差，在小規模乘除並不會體現出來，但在連續乘法或小數乘法會造成答案錯誤，所以這邊提倡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的平方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我的身高為</a:t>
            </a:r>
            <a:r>
              <a:rPr lang="en-US" altLang="zh-TW" dirty="0"/>
              <a:t>:??cm</a:t>
            </a:r>
            <a:br>
              <a:rPr lang="en-US" altLang="zh-TW" dirty="0"/>
            </a:br>
            <a:r>
              <a:rPr lang="zh-TW" altLang="en-US" dirty="0"/>
              <a:t>我的體重為</a:t>
            </a:r>
            <a:r>
              <a:rPr lang="en-US" altLang="zh-TW" dirty="0"/>
              <a:t>:??kg</a:t>
            </a:r>
          </a:p>
          <a:p>
            <a:pPr marL="0" indent="0">
              <a:buNone/>
            </a:pPr>
            <a:r>
              <a:rPr lang="zh-TW" altLang="en-US" dirty="0"/>
              <a:t>我的</a:t>
            </a:r>
            <a:r>
              <a:rPr lang="en-US" altLang="zh-TW" dirty="0"/>
              <a:t>BMI:??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國文分數</a:t>
            </a:r>
            <a:r>
              <a:rPr lang="en-US" altLang="zh-TW" dirty="0"/>
              <a:t>:??</a:t>
            </a:r>
            <a:r>
              <a:rPr lang="zh-TW" altLang="en-US" dirty="0"/>
              <a:t>分</a:t>
            </a:r>
            <a:br>
              <a:rPr lang="en-US" altLang="zh-TW" dirty="0"/>
            </a:br>
            <a:r>
              <a:rPr lang="zh-TW" altLang="en-US" dirty="0"/>
              <a:t>英文分數</a:t>
            </a:r>
            <a:r>
              <a:rPr lang="en-US" altLang="zh-TW" dirty="0"/>
              <a:t>:??</a:t>
            </a:r>
            <a:r>
              <a:rPr lang="zh-TW" altLang="en-US" dirty="0"/>
              <a:t>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數學分數</a:t>
            </a:r>
            <a:r>
              <a:rPr lang="en-US" altLang="zh-TW" dirty="0"/>
              <a:t>:??</a:t>
            </a:r>
            <a:r>
              <a:rPr lang="zh-TW" altLang="en-US" dirty="0"/>
              <a:t>分</a:t>
            </a:r>
            <a:br>
              <a:rPr lang="en-US" altLang="zh-TW" dirty="0"/>
            </a:br>
            <a:r>
              <a:rPr lang="zh-TW" altLang="en-US" dirty="0">
                <a:solidFill>
                  <a:srgbClr val="FF0000"/>
                </a:solidFill>
              </a:rPr>
              <a:t>加權</a:t>
            </a:r>
            <a:r>
              <a:rPr lang="zh-TW" altLang="en-US" dirty="0"/>
              <a:t>總平均</a:t>
            </a:r>
            <a:r>
              <a:rPr lang="en-US" altLang="zh-TW" dirty="0"/>
              <a:t>:???</a:t>
            </a:r>
            <a:r>
              <a:rPr lang="zh-TW" altLang="en-US" dirty="0"/>
              <a:t>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en-US" altLang="zh-TW" dirty="0"/>
              <a:t>If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判斷分數是否及格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判斷分數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提問</a:t>
            </a:r>
            <a:r>
              <a:rPr lang="en-US" altLang="zh-TW" dirty="0"/>
              <a:t>:</a:t>
            </a:r>
            <a:r>
              <a:rPr lang="zh-TW" altLang="en-US" dirty="0"/>
              <a:t>請問兩者程式碼意思一致嗎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:</a:t>
            </a:r>
            <a:r>
              <a:rPr lang="zh-TW" altLang="en-US" dirty="0"/>
              <a:t>輸入身高體重以及姓名，輸出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9" y="2492896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組合邏輯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我希望找一個漂亮且高的女生的女生當朋友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64904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我有找一個帥氣或者有才華的男生當朋友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390629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11:</a:t>
            </a:r>
            <a:r>
              <a:rPr lang="zh-TW" altLang="en-US" dirty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練習</a:t>
            </a:r>
            <a:r>
              <a:rPr lang="en-US" altLang="zh-TW" sz="2400" dirty="0"/>
              <a:t>12:</a:t>
            </a:r>
            <a:r>
              <a:rPr lang="zh-TW" altLang="en-US" sz="2400" dirty="0"/>
              <a:t>給予三個邊長，求是何種三角形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2181</TotalTime>
  <Words>4544</Words>
  <Application>Microsoft Office PowerPoint</Application>
  <PresentationFormat>如螢幕大小 (4:3)</PresentationFormat>
  <Paragraphs>1012</Paragraphs>
  <Slides>225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225</vt:i4>
      </vt:variant>
    </vt:vector>
  </HeadingPairs>
  <TitlesOfParts>
    <vt:vector size="230" baseType="lpstr">
      <vt:lpstr>微軟正黑體</vt:lpstr>
      <vt:lpstr>新細明體</vt:lpstr>
      <vt:lpstr>Arial</vt:lpstr>
      <vt:lpstr>Calibri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劉韶軒</cp:lastModifiedBy>
  <cp:revision>127</cp:revision>
  <dcterms:created xsi:type="dcterms:W3CDTF">2019-01-25T01:53:35Z</dcterms:created>
  <dcterms:modified xsi:type="dcterms:W3CDTF">2023-06-15T09:31:34Z</dcterms:modified>
</cp:coreProperties>
</file>